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Proxima Nova"/>
      <p:regular r:id="rId24"/>
      <p:bold r:id="rId25"/>
      <p:italic r:id="rId26"/>
      <p:boldItalic r:id="rId27"/>
    </p:embeddedFont>
    <p:embeddedFont>
      <p:font typeface="Lexen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roximaNova-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italic.fntdata"/><Relationship Id="rId25" Type="http://schemas.openxmlformats.org/officeDocument/2006/relationships/font" Target="fonts/ProximaNova-bold.fntdata"/><Relationship Id="rId28" Type="http://schemas.openxmlformats.org/officeDocument/2006/relationships/font" Target="fonts/Lexend-regular.fntdata"/><Relationship Id="rId27"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exend-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f513125d3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f513125d3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f513125d3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f513125d3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f5221c34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f5221c34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f4e3f7fe6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f4e3f7fe6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f513125d3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f513125d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f513125d3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f513125d3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f56b9d4df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f56b9d4df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f4e3f7fe6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f4e3f7fe6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f4e3f7fe6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f4e3f7fe6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f43728d19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f43728d19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f43728d19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f43728d19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f4e3f7fe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f4e3f7fe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f4e3f7fe6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f4e3f7fe6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f4e3f7fe6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f4e3f7fe6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f4e3f7fe6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f4e3f7fe6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f4e3f7fe6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f4e3f7fe6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f513125d3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f513125d3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069700"/>
            <a:ext cx="8123100" cy="970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Lexend"/>
                <a:ea typeface="Lexend"/>
                <a:cs typeface="Lexend"/>
                <a:sym typeface="Lexend"/>
              </a:rPr>
              <a:t>🎲 </a:t>
            </a:r>
            <a:r>
              <a:rPr b="1" lang="en">
                <a:latin typeface="Lexend"/>
                <a:ea typeface="Lexend"/>
                <a:cs typeface="Lexend"/>
                <a:sym typeface="Lexend"/>
              </a:rPr>
              <a:t>LearnShare</a:t>
            </a:r>
            <a:endParaRPr b="1">
              <a:latin typeface="Lexend"/>
              <a:ea typeface="Lexend"/>
              <a:cs typeface="Lexend"/>
              <a:sym typeface="Lexend"/>
            </a:endParaRPr>
          </a:p>
        </p:txBody>
      </p:sp>
      <p:sp>
        <p:nvSpPr>
          <p:cNvPr id="60" name="Google Shape;60;p13"/>
          <p:cNvSpPr txBox="1"/>
          <p:nvPr>
            <p:ph idx="1" type="subTitle"/>
          </p:nvPr>
        </p:nvSpPr>
        <p:spPr>
          <a:xfrm>
            <a:off x="510450" y="2256738"/>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Lexend"/>
                <a:ea typeface="Lexend"/>
                <a:cs typeface="Lexend"/>
                <a:sym typeface="Lexend"/>
              </a:rPr>
              <a:t>A Collaborative Online Learning Platform</a:t>
            </a:r>
            <a:endParaRPr>
              <a:latin typeface="Lexend"/>
              <a:ea typeface="Lexend"/>
              <a:cs typeface="Lexend"/>
              <a:sym typeface="Lexend"/>
            </a:endParaRPr>
          </a:p>
        </p:txBody>
      </p:sp>
      <p:sp>
        <p:nvSpPr>
          <p:cNvPr id="61" name="Google Shape;61;p13"/>
          <p:cNvSpPr txBox="1"/>
          <p:nvPr>
            <p:ph idx="1" type="subTitle"/>
          </p:nvPr>
        </p:nvSpPr>
        <p:spPr>
          <a:xfrm>
            <a:off x="386925" y="3490775"/>
            <a:ext cx="3408900" cy="12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Presented by :</a:t>
            </a:r>
            <a:endParaRPr sz="1700"/>
          </a:p>
          <a:p>
            <a:pPr indent="-336550" lvl="0" marL="457200" rtl="0" algn="l">
              <a:spcBef>
                <a:spcPts val="0"/>
              </a:spcBef>
              <a:spcAft>
                <a:spcPts val="0"/>
              </a:spcAft>
              <a:buSzPts val="1700"/>
              <a:buChar char="●"/>
            </a:pPr>
            <a:r>
              <a:rPr lang="en" sz="1700"/>
              <a:t>Shivam Singh Raikwal</a:t>
            </a:r>
            <a:endParaRPr sz="1700"/>
          </a:p>
          <a:p>
            <a:pPr indent="-336550" lvl="0" marL="457200" rtl="0" algn="l">
              <a:spcBef>
                <a:spcPts val="0"/>
              </a:spcBef>
              <a:spcAft>
                <a:spcPts val="0"/>
              </a:spcAft>
              <a:buSzPts val="1700"/>
              <a:buChar char="●"/>
            </a:pPr>
            <a:r>
              <a:rPr lang="en" sz="1700"/>
              <a:t>Ravi Gupta</a:t>
            </a:r>
            <a:endParaRPr sz="1700"/>
          </a:p>
          <a:p>
            <a:pPr indent="-336550" lvl="0" marL="457200" rtl="0" algn="l">
              <a:spcBef>
                <a:spcPts val="0"/>
              </a:spcBef>
              <a:spcAft>
                <a:spcPts val="0"/>
              </a:spcAft>
              <a:buSzPts val="1700"/>
              <a:buChar char="●"/>
            </a:pPr>
            <a:r>
              <a:rPr lang="en" sz="1700"/>
              <a:t>Vibhanshu Mitra</a:t>
            </a:r>
            <a:endParaRPr sz="1700"/>
          </a:p>
        </p:txBody>
      </p:sp>
      <p:sp>
        <p:nvSpPr>
          <p:cNvPr id="62" name="Google Shape;62;p13"/>
          <p:cNvSpPr txBox="1"/>
          <p:nvPr>
            <p:ph idx="1" type="subTitle"/>
          </p:nvPr>
        </p:nvSpPr>
        <p:spPr>
          <a:xfrm>
            <a:off x="5415550" y="3530225"/>
            <a:ext cx="3408900" cy="115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Project Guide :</a:t>
            </a:r>
            <a:endParaRPr sz="1700"/>
          </a:p>
          <a:p>
            <a:pPr indent="0" lvl="0" marL="0" rtl="0" algn="l">
              <a:spcBef>
                <a:spcPts val="0"/>
              </a:spcBef>
              <a:spcAft>
                <a:spcPts val="0"/>
              </a:spcAft>
              <a:buNone/>
            </a:pPr>
            <a:r>
              <a:rPr lang="en" sz="2100"/>
              <a:t>Mr. Pankaj Kumar Mahto</a:t>
            </a:r>
            <a:endParaRPr sz="2100"/>
          </a:p>
          <a:p>
            <a:pPr indent="0" lvl="0" marL="0" rtl="0" algn="l">
              <a:spcBef>
                <a:spcPts val="0"/>
              </a:spcBef>
              <a:spcAft>
                <a:spcPts val="0"/>
              </a:spcAft>
              <a:buNone/>
            </a:pPr>
            <a:r>
              <a:rPr lang="en" sz="1400"/>
              <a:t>(Senior Project Engineer, CDAC–Delhi)</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UI Implementation</a:t>
            </a:r>
            <a:endParaRPr b="1"/>
          </a:p>
          <a:p>
            <a:pPr indent="0" lvl="0" marL="0" rtl="0" algn="l">
              <a:spcBef>
                <a:spcPts val="0"/>
              </a:spcBef>
              <a:spcAft>
                <a:spcPts val="0"/>
              </a:spcAft>
              <a:buNone/>
            </a:pPr>
            <a:r>
              <a:t/>
            </a:r>
            <a:endParaRPr/>
          </a:p>
        </p:txBody>
      </p:sp>
      <p:sp>
        <p:nvSpPr>
          <p:cNvPr id="150" name="Google Shape;15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Login Page</a:t>
            </a:r>
            <a:endParaRPr/>
          </a:p>
        </p:txBody>
      </p:sp>
      <p:pic>
        <p:nvPicPr>
          <p:cNvPr id="151" name="Google Shape;151;p22"/>
          <p:cNvPicPr preferRelativeResize="0"/>
          <p:nvPr/>
        </p:nvPicPr>
        <p:blipFill>
          <a:blip r:embed="rId3">
            <a:alphaModFix/>
          </a:blip>
          <a:stretch>
            <a:fillRect/>
          </a:stretch>
        </p:blipFill>
        <p:spPr>
          <a:xfrm>
            <a:off x="2471800" y="1152475"/>
            <a:ext cx="6360500" cy="3367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UI Implementation</a:t>
            </a:r>
            <a:endParaRPr b="1"/>
          </a:p>
          <a:p>
            <a:pPr indent="0" lvl="0" marL="0" rtl="0" algn="l">
              <a:spcBef>
                <a:spcPts val="0"/>
              </a:spcBef>
              <a:spcAft>
                <a:spcPts val="0"/>
              </a:spcAft>
              <a:buNone/>
            </a:pPr>
            <a:r>
              <a:t/>
            </a:r>
            <a:endParaRPr/>
          </a:p>
        </p:txBody>
      </p:sp>
      <p:sp>
        <p:nvSpPr>
          <p:cNvPr id="157" name="Google Shape;15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Tutor Registration</a:t>
            </a:r>
            <a:endParaRPr/>
          </a:p>
        </p:txBody>
      </p:sp>
      <p:pic>
        <p:nvPicPr>
          <p:cNvPr id="158" name="Google Shape;158;p23"/>
          <p:cNvPicPr preferRelativeResize="0"/>
          <p:nvPr/>
        </p:nvPicPr>
        <p:blipFill>
          <a:blip r:embed="rId3">
            <a:alphaModFix/>
          </a:blip>
          <a:stretch>
            <a:fillRect/>
          </a:stretch>
        </p:blipFill>
        <p:spPr>
          <a:xfrm>
            <a:off x="2564450" y="1152475"/>
            <a:ext cx="6267850" cy="341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UI Implementation</a:t>
            </a:r>
            <a:endParaRPr b="1"/>
          </a:p>
        </p:txBody>
      </p:sp>
      <p:sp>
        <p:nvSpPr>
          <p:cNvPr id="164" name="Google Shape;164;p24"/>
          <p:cNvSpPr txBox="1"/>
          <p:nvPr>
            <p:ph idx="1" type="body"/>
          </p:nvPr>
        </p:nvSpPr>
        <p:spPr>
          <a:xfrm>
            <a:off x="311700" y="1152475"/>
            <a:ext cx="239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Index Page</a:t>
            </a:r>
            <a:endParaRPr/>
          </a:p>
        </p:txBody>
      </p:sp>
      <p:pic>
        <p:nvPicPr>
          <p:cNvPr id="165" name="Google Shape;165;p24"/>
          <p:cNvPicPr preferRelativeResize="0"/>
          <p:nvPr/>
        </p:nvPicPr>
        <p:blipFill rotWithShape="1">
          <a:blip r:embed="rId3">
            <a:alphaModFix/>
          </a:blip>
          <a:srcRect b="61220" l="0" r="0" t="0"/>
          <a:stretch/>
        </p:blipFill>
        <p:spPr>
          <a:xfrm>
            <a:off x="3372275" y="623900"/>
            <a:ext cx="5771724" cy="3944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UI Implementation</a:t>
            </a:r>
            <a:endParaRPr b="1"/>
          </a:p>
        </p:txBody>
      </p:sp>
      <p:sp>
        <p:nvSpPr>
          <p:cNvPr id="171" name="Google Shape;17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Tutor Dashboard</a:t>
            </a:r>
            <a:endParaRPr/>
          </a:p>
        </p:txBody>
      </p:sp>
      <p:pic>
        <p:nvPicPr>
          <p:cNvPr id="172" name="Google Shape;172;p25"/>
          <p:cNvPicPr preferRelativeResize="0"/>
          <p:nvPr/>
        </p:nvPicPr>
        <p:blipFill>
          <a:blip r:embed="rId3">
            <a:alphaModFix/>
          </a:blip>
          <a:stretch>
            <a:fillRect/>
          </a:stretch>
        </p:blipFill>
        <p:spPr>
          <a:xfrm>
            <a:off x="2340525" y="1239525"/>
            <a:ext cx="6223400" cy="3242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UI Implementation</a:t>
            </a:r>
            <a:endParaRPr/>
          </a:p>
        </p:txBody>
      </p:sp>
      <p:sp>
        <p:nvSpPr>
          <p:cNvPr id="178" name="Google Shape;17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Student </a:t>
            </a:r>
            <a:r>
              <a:rPr lang="en"/>
              <a:t>Dashboard</a:t>
            </a:r>
            <a:endParaRPr/>
          </a:p>
        </p:txBody>
      </p:sp>
      <p:pic>
        <p:nvPicPr>
          <p:cNvPr id="179" name="Google Shape;179;p26"/>
          <p:cNvPicPr preferRelativeResize="0"/>
          <p:nvPr/>
        </p:nvPicPr>
        <p:blipFill>
          <a:blip r:embed="rId3">
            <a:alphaModFix/>
          </a:blip>
          <a:stretch>
            <a:fillRect/>
          </a:stretch>
        </p:blipFill>
        <p:spPr>
          <a:xfrm>
            <a:off x="2430700" y="1152475"/>
            <a:ext cx="6401598" cy="34163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UI Implementation</a:t>
            </a:r>
            <a:endParaRPr b="1"/>
          </a:p>
          <a:p>
            <a:pPr indent="0" lvl="0" marL="0" rtl="0" algn="l">
              <a:spcBef>
                <a:spcPts val="0"/>
              </a:spcBef>
              <a:spcAft>
                <a:spcPts val="0"/>
              </a:spcAft>
              <a:buNone/>
            </a:pPr>
            <a:r>
              <a:t/>
            </a:r>
            <a:endParaRPr/>
          </a:p>
        </p:txBody>
      </p:sp>
      <p:sp>
        <p:nvSpPr>
          <p:cNvPr id="185" name="Google Shape;18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Profile page</a:t>
            </a:r>
            <a:endParaRPr/>
          </a:p>
        </p:txBody>
      </p:sp>
      <p:pic>
        <p:nvPicPr>
          <p:cNvPr id="186" name="Google Shape;186;p27"/>
          <p:cNvPicPr preferRelativeResize="0"/>
          <p:nvPr/>
        </p:nvPicPr>
        <p:blipFill>
          <a:blip r:embed="rId3">
            <a:alphaModFix/>
          </a:blip>
          <a:stretch>
            <a:fillRect/>
          </a:stretch>
        </p:blipFill>
        <p:spPr>
          <a:xfrm>
            <a:off x="2201325" y="1152475"/>
            <a:ext cx="6630975" cy="341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UI Implementation</a:t>
            </a:r>
            <a:endParaRPr/>
          </a:p>
        </p:txBody>
      </p:sp>
      <p:sp>
        <p:nvSpPr>
          <p:cNvPr id="192" name="Google Shape;19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Course Dashboard</a:t>
            </a:r>
            <a:endParaRPr/>
          </a:p>
        </p:txBody>
      </p:sp>
      <p:pic>
        <p:nvPicPr>
          <p:cNvPr id="193" name="Google Shape;193;p28"/>
          <p:cNvPicPr preferRelativeResize="0"/>
          <p:nvPr/>
        </p:nvPicPr>
        <p:blipFill>
          <a:blip r:embed="rId3">
            <a:alphaModFix/>
          </a:blip>
          <a:stretch>
            <a:fillRect/>
          </a:stretch>
        </p:blipFill>
        <p:spPr>
          <a:xfrm>
            <a:off x="2957025" y="1152475"/>
            <a:ext cx="5875276" cy="341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Future Scope</a:t>
            </a:r>
            <a:endParaRPr b="1"/>
          </a:p>
        </p:txBody>
      </p:sp>
      <p:sp>
        <p:nvSpPr>
          <p:cNvPr id="199" name="Google Shape;19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Mock Exams Integration where  User can give Mock exams on the go created by the tutor , Depending on the module.</a:t>
            </a:r>
            <a:endParaRPr/>
          </a:p>
          <a:p>
            <a:pPr indent="-342900" lvl="0" marL="457200" rtl="0" algn="l">
              <a:spcBef>
                <a:spcPts val="0"/>
              </a:spcBef>
              <a:spcAft>
                <a:spcPts val="0"/>
              </a:spcAft>
              <a:buSzPts val="1800"/>
              <a:buChar char="●"/>
            </a:pPr>
            <a:r>
              <a:rPr lang="en"/>
              <a:t>Introduce features like discussion forums, group projects, and peer reviews to foster a collaborative learning environment. This can enhance the learning experience by allowing students to learn from each other</a:t>
            </a:r>
            <a:endParaRPr/>
          </a:p>
          <a:p>
            <a:pPr indent="-342900" lvl="0" marL="457200" rtl="0" algn="l">
              <a:spcBef>
                <a:spcPts val="0"/>
              </a:spcBef>
              <a:spcAft>
                <a:spcPts val="0"/>
              </a:spcAft>
              <a:buSzPts val="1800"/>
              <a:buChar char="●"/>
            </a:pPr>
            <a:r>
              <a:rPr lang="en"/>
              <a:t>Offer courses in multiple languages to reach a global audience. This can open up new markets and make your platform accessible to non-English speakers.</a:t>
            </a:r>
            <a:endParaRPr/>
          </a:p>
          <a:p>
            <a:pPr indent="-342900" lvl="0" marL="457200" rtl="0" algn="l">
              <a:spcBef>
                <a:spcPts val="0"/>
              </a:spcBef>
              <a:spcAft>
                <a:spcPts val="0"/>
              </a:spcAft>
              <a:buSzPts val="1800"/>
              <a:buChar char="●"/>
            </a:pPr>
            <a:r>
              <a:rPr lang="en"/>
              <a:t>Tutor can share Notes and other content .</a:t>
            </a:r>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Conclusion</a:t>
            </a:r>
            <a:endParaRPr b="1"/>
          </a:p>
        </p:txBody>
      </p:sp>
      <p:sp>
        <p:nvSpPr>
          <p:cNvPr id="205" name="Google Shape;205;p30"/>
          <p:cNvSpPr txBox="1"/>
          <p:nvPr>
            <p:ph idx="1" type="body"/>
          </p:nvPr>
        </p:nvSpPr>
        <p:spPr>
          <a:xfrm>
            <a:off x="311700" y="12345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800"/>
              <a:t>This platform not only streamlines exam preparation by centralizing all necessary resources but also supports continuous learning. Students often face challenges during exams when they can’t find the right content or materials on time, leading to stress and inefficiency. Our platform addresses this issue by providing a comprehensive solution where students can access a wide range of study materials and courses. This ensures they have everything they need in one convenient and user-friendly location, making it easier to focus on their studies and succeed in both exams and general education. By eliminating the need to navigate multiple sites, we help students save time and reduce stress, ultimately enhancing their learning experience and academic performance.</a:t>
            </a:r>
            <a:endParaRPr sz="7800"/>
          </a:p>
          <a:p>
            <a:pPr indent="0" lvl="0" marL="0" rtl="0" algn="l">
              <a:spcBef>
                <a:spcPts val="1200"/>
              </a:spcBef>
              <a:spcAft>
                <a:spcPts val="0"/>
              </a:spcAft>
              <a:buNone/>
            </a:pPr>
            <a:r>
              <a:t/>
            </a:r>
            <a:endParaRPr sz="78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Introduction</a:t>
            </a:r>
            <a:endParaRPr b="1"/>
          </a:p>
        </p:txBody>
      </p:sp>
      <p:sp>
        <p:nvSpPr>
          <p:cNvPr id="68" name="Google Shape;68;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0000" lnSpcReduction="10000"/>
          </a:bodyPr>
          <a:lstStyle/>
          <a:p>
            <a:pPr indent="0" lvl="0" marL="0" rtl="0" algn="l">
              <a:spcBef>
                <a:spcPts val="0"/>
              </a:spcBef>
              <a:spcAft>
                <a:spcPts val="0"/>
              </a:spcAft>
              <a:buNone/>
            </a:pPr>
            <a:r>
              <a:rPr lang="en" sz="4600"/>
              <a:t>It is an online platform that connects tutors and learners,In today’s fast-paced educational environment, students often struggle to find the right study materials, especially during exams. This platform addresses these challenges by providing a centralized hub for all learning resources. By offering a wide range of study materials and courses, it ensures students have everything they need in one convenient location. This simplifies the learning process, reduces stress, and enhances academic success through continuous support and comprehensive resources, catering to both exam preparation and general education needs.</a:t>
            </a:r>
            <a:endParaRPr sz="4600"/>
          </a:p>
          <a:p>
            <a:pPr indent="0" lvl="0" marL="0" rtl="0" algn="l">
              <a:spcBef>
                <a:spcPts val="1200"/>
              </a:spcBef>
              <a:spcAft>
                <a:spcPts val="0"/>
              </a:spcAft>
              <a:buNone/>
            </a:pPr>
            <a:r>
              <a:t/>
            </a:r>
            <a:endParaRPr sz="2200"/>
          </a:p>
          <a:p>
            <a:pPr indent="0" lvl="0" marL="0" rtl="0" algn="l">
              <a:spcBef>
                <a:spcPts val="1200"/>
              </a:spcBef>
              <a:spcAft>
                <a:spcPts val="0"/>
              </a:spcAft>
              <a:buNone/>
            </a:pPr>
            <a:r>
              <a:t/>
            </a:r>
            <a:endParaRPr sz="2200"/>
          </a:p>
          <a:p>
            <a:pPr indent="0" lvl="0" marL="0" rtl="0" algn="l">
              <a:spcBef>
                <a:spcPts val="1200"/>
              </a:spcBef>
              <a:spcAft>
                <a:spcPts val="1200"/>
              </a:spcAft>
              <a:buNone/>
            </a:pPr>
            <a:r>
              <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623175" y="499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Technology Details</a:t>
            </a:r>
            <a:endParaRPr b="1"/>
          </a:p>
        </p:txBody>
      </p:sp>
      <p:sp>
        <p:nvSpPr>
          <p:cNvPr id="74" name="Google Shape;74;p15"/>
          <p:cNvSpPr txBox="1"/>
          <p:nvPr/>
        </p:nvSpPr>
        <p:spPr>
          <a:xfrm>
            <a:off x="623175" y="1263950"/>
            <a:ext cx="8288100" cy="3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accent3"/>
                </a:solidFill>
                <a:latin typeface="Proxima Nova"/>
                <a:ea typeface="Proxima Nova"/>
                <a:cs typeface="Proxima Nova"/>
                <a:sym typeface="Proxima Nova"/>
              </a:rPr>
              <a:t>Backend:</a:t>
            </a:r>
            <a:endParaRPr b="1" sz="1700">
              <a:solidFill>
                <a:schemeClr val="accent3"/>
              </a:solidFill>
              <a:latin typeface="Proxima Nova"/>
              <a:ea typeface="Proxima Nova"/>
              <a:cs typeface="Proxima Nova"/>
              <a:sym typeface="Proxima Nova"/>
            </a:endParaRPr>
          </a:p>
          <a:p>
            <a:pPr indent="-336550" lvl="0" marL="457200" rtl="0" algn="l">
              <a:spcBef>
                <a:spcPts val="0"/>
              </a:spcBef>
              <a:spcAft>
                <a:spcPts val="0"/>
              </a:spcAft>
              <a:buClr>
                <a:schemeClr val="accent3"/>
              </a:buClr>
              <a:buSzPts val="1700"/>
              <a:buFont typeface="Proxima Nova"/>
              <a:buChar char="●"/>
            </a:pPr>
            <a:r>
              <a:rPr lang="en" sz="1700">
                <a:solidFill>
                  <a:schemeClr val="accent3"/>
                </a:solidFill>
                <a:latin typeface="Proxima Nova"/>
                <a:ea typeface="Proxima Nova"/>
                <a:cs typeface="Proxima Nova"/>
                <a:sym typeface="Proxima Nova"/>
              </a:rPr>
              <a:t>Framework:</a:t>
            </a:r>
            <a:r>
              <a:rPr b="1" lang="en" sz="1700">
                <a:solidFill>
                  <a:schemeClr val="accent3"/>
                </a:solidFill>
                <a:latin typeface="Proxima Nova"/>
                <a:ea typeface="Proxima Nova"/>
                <a:cs typeface="Proxima Nova"/>
                <a:sym typeface="Proxima Nova"/>
              </a:rPr>
              <a:t> Spring Boot</a:t>
            </a:r>
            <a:endParaRPr b="1" sz="1700">
              <a:solidFill>
                <a:schemeClr val="accent3"/>
              </a:solidFill>
              <a:latin typeface="Proxima Nova"/>
              <a:ea typeface="Proxima Nova"/>
              <a:cs typeface="Proxima Nova"/>
              <a:sym typeface="Proxima Nova"/>
            </a:endParaRPr>
          </a:p>
          <a:p>
            <a:pPr indent="-336550" lvl="0" marL="457200" rtl="0" algn="l">
              <a:spcBef>
                <a:spcPts val="0"/>
              </a:spcBef>
              <a:spcAft>
                <a:spcPts val="0"/>
              </a:spcAft>
              <a:buClr>
                <a:schemeClr val="accent3"/>
              </a:buClr>
              <a:buSzPts val="1700"/>
              <a:buFont typeface="Proxima Nova"/>
              <a:buChar char="●"/>
            </a:pPr>
            <a:r>
              <a:rPr lang="en" sz="1700">
                <a:solidFill>
                  <a:schemeClr val="accent3"/>
                </a:solidFill>
                <a:latin typeface="Proxima Nova"/>
                <a:ea typeface="Proxima Nova"/>
                <a:cs typeface="Proxima Nova"/>
                <a:sym typeface="Proxima Nova"/>
              </a:rPr>
              <a:t>Language:</a:t>
            </a:r>
            <a:r>
              <a:rPr b="1" lang="en" sz="1700">
                <a:solidFill>
                  <a:schemeClr val="accent3"/>
                </a:solidFill>
                <a:latin typeface="Proxima Nova"/>
                <a:ea typeface="Proxima Nova"/>
                <a:cs typeface="Proxima Nova"/>
                <a:sym typeface="Proxima Nova"/>
              </a:rPr>
              <a:t> Java</a:t>
            </a:r>
            <a:endParaRPr b="1" sz="1700">
              <a:solidFill>
                <a:schemeClr val="accent3"/>
              </a:solidFill>
              <a:latin typeface="Proxima Nova"/>
              <a:ea typeface="Proxima Nova"/>
              <a:cs typeface="Proxima Nova"/>
              <a:sym typeface="Proxima Nova"/>
            </a:endParaRPr>
          </a:p>
          <a:p>
            <a:pPr indent="-336550" lvl="0" marL="457200" rtl="0" algn="l">
              <a:spcBef>
                <a:spcPts val="0"/>
              </a:spcBef>
              <a:spcAft>
                <a:spcPts val="0"/>
              </a:spcAft>
              <a:buClr>
                <a:schemeClr val="accent3"/>
              </a:buClr>
              <a:buSzPts val="1700"/>
              <a:buFont typeface="Proxima Nova"/>
              <a:buChar char="●"/>
            </a:pPr>
            <a:r>
              <a:rPr lang="en" sz="1700">
                <a:solidFill>
                  <a:schemeClr val="accent3"/>
                </a:solidFill>
                <a:latin typeface="Proxima Nova"/>
                <a:ea typeface="Proxima Nova"/>
                <a:cs typeface="Proxima Nova"/>
                <a:sym typeface="Proxima Nova"/>
              </a:rPr>
              <a:t>Web Framework:</a:t>
            </a:r>
            <a:r>
              <a:rPr b="1" lang="en" sz="1700">
                <a:solidFill>
                  <a:schemeClr val="accent3"/>
                </a:solidFill>
                <a:latin typeface="Proxima Nova"/>
                <a:ea typeface="Proxima Nova"/>
                <a:cs typeface="Proxima Nova"/>
                <a:sym typeface="Proxima Nova"/>
              </a:rPr>
              <a:t> Spring MVC</a:t>
            </a:r>
            <a:endParaRPr b="1" sz="1700">
              <a:solidFill>
                <a:schemeClr val="accent3"/>
              </a:solidFill>
              <a:latin typeface="Proxima Nova"/>
              <a:ea typeface="Proxima Nova"/>
              <a:cs typeface="Proxima Nova"/>
              <a:sym typeface="Proxima Nova"/>
            </a:endParaRPr>
          </a:p>
          <a:p>
            <a:pPr indent="-336550" lvl="0" marL="457200" rtl="0" algn="l">
              <a:spcBef>
                <a:spcPts val="0"/>
              </a:spcBef>
              <a:spcAft>
                <a:spcPts val="0"/>
              </a:spcAft>
              <a:buClr>
                <a:schemeClr val="accent3"/>
              </a:buClr>
              <a:buSzPts val="1700"/>
              <a:buFont typeface="Proxima Nova"/>
              <a:buChar char="●"/>
            </a:pPr>
            <a:r>
              <a:rPr lang="en" sz="1700">
                <a:solidFill>
                  <a:schemeClr val="accent3"/>
                </a:solidFill>
                <a:latin typeface="Proxima Nova"/>
                <a:ea typeface="Proxima Nova"/>
                <a:cs typeface="Proxima Nova"/>
                <a:sym typeface="Proxima Nova"/>
              </a:rPr>
              <a:t>Data Access &amp; Data Persistent:</a:t>
            </a:r>
            <a:r>
              <a:rPr b="1" lang="en" sz="1700">
                <a:solidFill>
                  <a:schemeClr val="accent3"/>
                </a:solidFill>
                <a:latin typeface="Proxima Nova"/>
                <a:ea typeface="Proxima Nova"/>
                <a:cs typeface="Proxima Nova"/>
                <a:sym typeface="Proxima Nova"/>
              </a:rPr>
              <a:t> Spring Data JPA, Hibernate ORM</a:t>
            </a:r>
            <a:endParaRPr b="1" sz="1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b="1" sz="1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b="1" lang="en" sz="2200">
                <a:solidFill>
                  <a:schemeClr val="accent3"/>
                </a:solidFill>
                <a:latin typeface="Proxima Nova"/>
                <a:ea typeface="Proxima Nova"/>
                <a:cs typeface="Proxima Nova"/>
                <a:sym typeface="Proxima Nova"/>
              </a:rPr>
              <a:t>Frontend:</a:t>
            </a:r>
            <a:endParaRPr b="1" sz="2200">
              <a:solidFill>
                <a:schemeClr val="accent3"/>
              </a:solidFill>
              <a:latin typeface="Proxima Nova"/>
              <a:ea typeface="Proxima Nova"/>
              <a:cs typeface="Proxima Nova"/>
              <a:sym typeface="Proxima Nova"/>
            </a:endParaRPr>
          </a:p>
          <a:p>
            <a:pPr indent="-336550" lvl="0" marL="457200" rtl="0" algn="l">
              <a:spcBef>
                <a:spcPts val="0"/>
              </a:spcBef>
              <a:spcAft>
                <a:spcPts val="0"/>
              </a:spcAft>
              <a:buClr>
                <a:schemeClr val="accent3"/>
              </a:buClr>
              <a:buSzPts val="1700"/>
              <a:buFont typeface="Proxima Nova"/>
              <a:buChar char="●"/>
            </a:pPr>
            <a:r>
              <a:rPr lang="en" sz="1700">
                <a:solidFill>
                  <a:schemeClr val="accent3"/>
                </a:solidFill>
                <a:latin typeface="Proxima Nova"/>
                <a:ea typeface="Proxima Nova"/>
                <a:cs typeface="Proxima Nova"/>
                <a:sym typeface="Proxima Nova"/>
              </a:rPr>
              <a:t>Templating:</a:t>
            </a:r>
            <a:r>
              <a:rPr b="1" lang="en" sz="1700">
                <a:solidFill>
                  <a:schemeClr val="accent3"/>
                </a:solidFill>
                <a:latin typeface="Proxima Nova"/>
                <a:ea typeface="Proxima Nova"/>
                <a:cs typeface="Proxima Nova"/>
                <a:sym typeface="Proxima Nova"/>
              </a:rPr>
              <a:t> Thymeleaf, JavaScript</a:t>
            </a:r>
            <a:endParaRPr b="1" sz="1700">
              <a:solidFill>
                <a:schemeClr val="accent3"/>
              </a:solidFill>
              <a:latin typeface="Proxima Nova"/>
              <a:ea typeface="Proxima Nova"/>
              <a:cs typeface="Proxima Nova"/>
              <a:sym typeface="Proxima Nova"/>
            </a:endParaRPr>
          </a:p>
          <a:p>
            <a:pPr indent="-336550" lvl="0" marL="457200" rtl="0" algn="l">
              <a:spcBef>
                <a:spcPts val="0"/>
              </a:spcBef>
              <a:spcAft>
                <a:spcPts val="0"/>
              </a:spcAft>
              <a:buClr>
                <a:schemeClr val="accent3"/>
              </a:buClr>
              <a:buSzPts val="1700"/>
              <a:buFont typeface="Proxima Nova"/>
              <a:buChar char="●"/>
            </a:pPr>
            <a:r>
              <a:rPr lang="en" sz="1700">
                <a:solidFill>
                  <a:schemeClr val="accent3"/>
                </a:solidFill>
                <a:latin typeface="Proxima Nova"/>
                <a:ea typeface="Proxima Nova"/>
                <a:cs typeface="Proxima Nova"/>
                <a:sym typeface="Proxima Nova"/>
              </a:rPr>
              <a:t>CSS Framework:</a:t>
            </a:r>
            <a:r>
              <a:rPr b="1" lang="en" sz="1700">
                <a:solidFill>
                  <a:schemeClr val="accent3"/>
                </a:solidFill>
                <a:latin typeface="Proxima Nova"/>
                <a:ea typeface="Proxima Nova"/>
                <a:cs typeface="Proxima Nova"/>
                <a:sym typeface="Proxima Nova"/>
              </a:rPr>
              <a:t> MaterializeCSS</a:t>
            </a:r>
            <a:endParaRPr b="1" sz="1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b="1" sz="1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b="1" lang="en" sz="2200">
                <a:solidFill>
                  <a:schemeClr val="accent3"/>
                </a:solidFill>
                <a:latin typeface="Proxima Nova"/>
                <a:ea typeface="Proxima Nova"/>
                <a:cs typeface="Proxima Nova"/>
                <a:sym typeface="Proxima Nova"/>
              </a:rPr>
              <a:t>Database:</a:t>
            </a:r>
            <a:endParaRPr b="1" sz="2200">
              <a:solidFill>
                <a:schemeClr val="accent3"/>
              </a:solidFill>
              <a:latin typeface="Proxima Nova"/>
              <a:ea typeface="Proxima Nova"/>
              <a:cs typeface="Proxima Nova"/>
              <a:sym typeface="Proxima Nova"/>
            </a:endParaRPr>
          </a:p>
          <a:p>
            <a:pPr indent="-336550" lvl="0" marL="457200" rtl="0" algn="l">
              <a:spcBef>
                <a:spcPts val="0"/>
              </a:spcBef>
              <a:spcAft>
                <a:spcPts val="0"/>
              </a:spcAft>
              <a:buClr>
                <a:schemeClr val="accent3"/>
              </a:buClr>
              <a:buSzPts val="1700"/>
              <a:buFont typeface="Proxima Nova"/>
              <a:buChar char="●"/>
            </a:pPr>
            <a:r>
              <a:rPr b="1" lang="en" sz="1700">
                <a:solidFill>
                  <a:schemeClr val="accent3"/>
                </a:solidFill>
                <a:latin typeface="Proxima Nova"/>
                <a:ea typeface="Proxima Nova"/>
                <a:cs typeface="Proxima Nova"/>
                <a:sym typeface="Proxima Nova"/>
              </a:rPr>
              <a:t>MySQL Database</a:t>
            </a:r>
            <a:endParaRPr b="1" sz="1700">
              <a:solidFill>
                <a:schemeClr val="accent3"/>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434825" y="376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System </a:t>
            </a:r>
            <a:r>
              <a:rPr b="1" lang="en"/>
              <a:t>Architecture</a:t>
            </a:r>
            <a:endParaRPr b="1"/>
          </a:p>
        </p:txBody>
      </p:sp>
      <p:pic>
        <p:nvPicPr>
          <p:cNvPr id="80" name="Google Shape;80;p16"/>
          <p:cNvPicPr preferRelativeResize="0"/>
          <p:nvPr/>
        </p:nvPicPr>
        <p:blipFill>
          <a:blip r:embed="rId3">
            <a:alphaModFix/>
          </a:blip>
          <a:stretch>
            <a:fillRect/>
          </a:stretch>
        </p:blipFill>
        <p:spPr>
          <a:xfrm>
            <a:off x="2106038" y="1085100"/>
            <a:ext cx="4774670"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Features</a:t>
            </a:r>
            <a:endParaRPr b="1"/>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Users:</a:t>
            </a:r>
            <a:endParaRPr/>
          </a:p>
          <a:p>
            <a:pPr indent="-317500" lvl="1" marL="914400" rtl="0" algn="l">
              <a:spcBef>
                <a:spcPts val="0"/>
              </a:spcBef>
              <a:spcAft>
                <a:spcPts val="0"/>
              </a:spcAft>
              <a:buSzPts val="1400"/>
              <a:buChar char="○"/>
            </a:pPr>
            <a:r>
              <a:rPr lang="en"/>
              <a:t>Can Enroll In Courses</a:t>
            </a:r>
            <a:endParaRPr/>
          </a:p>
          <a:p>
            <a:pPr indent="-317500" lvl="1" marL="914400" rtl="0" algn="l">
              <a:spcBef>
                <a:spcPts val="0"/>
              </a:spcBef>
              <a:spcAft>
                <a:spcPts val="0"/>
              </a:spcAft>
              <a:buSzPts val="1400"/>
              <a:buChar char="○"/>
            </a:pPr>
            <a:r>
              <a:rPr lang="en"/>
              <a:t>Can Register as Tutor (If they want)</a:t>
            </a:r>
            <a:endParaRPr/>
          </a:p>
          <a:p>
            <a:pPr indent="-317500" lvl="1" marL="914400" rtl="0" algn="l">
              <a:spcBef>
                <a:spcPts val="0"/>
              </a:spcBef>
              <a:spcAft>
                <a:spcPts val="0"/>
              </a:spcAft>
              <a:buSzPts val="1400"/>
              <a:buChar char="○"/>
            </a:pPr>
            <a:r>
              <a:rPr lang="en"/>
              <a:t>Can also Enroll as a student.</a:t>
            </a:r>
            <a:endParaRPr/>
          </a:p>
          <a:p>
            <a:pPr indent="-342900" lvl="0" marL="457200" rtl="0" algn="l">
              <a:spcBef>
                <a:spcPts val="0"/>
              </a:spcBef>
              <a:spcAft>
                <a:spcPts val="0"/>
              </a:spcAft>
              <a:buSzPts val="1800"/>
              <a:buChar char="●"/>
            </a:pPr>
            <a:r>
              <a:rPr lang="en"/>
              <a:t>Admin:</a:t>
            </a:r>
            <a:endParaRPr/>
          </a:p>
          <a:p>
            <a:pPr indent="-317500" lvl="1" marL="914400" rtl="0" algn="l">
              <a:spcBef>
                <a:spcPts val="0"/>
              </a:spcBef>
              <a:spcAft>
                <a:spcPts val="0"/>
              </a:spcAft>
              <a:buSzPts val="1400"/>
              <a:buChar char="○"/>
            </a:pPr>
            <a:r>
              <a:rPr lang="en"/>
              <a:t>Can Add Courses for Tutors</a:t>
            </a:r>
            <a:endParaRPr/>
          </a:p>
          <a:p>
            <a:pPr indent="-317500" lvl="1" marL="914400" rtl="0" algn="l">
              <a:spcBef>
                <a:spcPts val="0"/>
              </a:spcBef>
              <a:spcAft>
                <a:spcPts val="0"/>
              </a:spcAft>
              <a:buSzPts val="1400"/>
              <a:buChar char="○"/>
            </a:pPr>
            <a:r>
              <a:rPr lang="en"/>
              <a:t>Can Remove Tutors</a:t>
            </a:r>
            <a:endParaRPr/>
          </a:p>
          <a:p>
            <a:pPr indent="-317500" lvl="1" marL="914400" rtl="0" algn="l">
              <a:spcBef>
                <a:spcPts val="0"/>
              </a:spcBef>
              <a:spcAft>
                <a:spcPts val="0"/>
              </a:spcAft>
              <a:buSzPts val="1400"/>
              <a:buChar char="○"/>
            </a:pPr>
            <a:r>
              <a:rPr lang="en"/>
              <a:t>Can Remove Courses and Edit them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00500" y="2285400"/>
            <a:ext cx="303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ER Diagram</a:t>
            </a:r>
            <a:endParaRPr b="1"/>
          </a:p>
        </p:txBody>
      </p:sp>
      <p:pic>
        <p:nvPicPr>
          <p:cNvPr id="92" name="Google Shape;92;p18"/>
          <p:cNvPicPr preferRelativeResize="0"/>
          <p:nvPr/>
        </p:nvPicPr>
        <p:blipFill>
          <a:blip r:embed="rId3">
            <a:alphaModFix/>
          </a:blip>
          <a:stretch>
            <a:fillRect/>
          </a:stretch>
        </p:blipFill>
        <p:spPr>
          <a:xfrm>
            <a:off x="3552275" y="198249"/>
            <a:ext cx="5030251" cy="4612550"/>
          </a:xfrm>
          <a:prstGeom prst="rect">
            <a:avLst/>
          </a:prstGeom>
          <a:noFill/>
          <a:ln cap="flat" cmpd="sng" w="9525">
            <a:solidFill>
              <a:schemeClr val="dk2"/>
            </a:solidFill>
            <a:prstDash val="dash"/>
            <a:round/>
            <a:headEnd len="sm" w="sm" type="none"/>
            <a:tailEnd len="sm" w="sm" type="none"/>
          </a:ln>
        </p:spPr>
      </p:pic>
      <p:sp>
        <p:nvSpPr>
          <p:cNvPr id="93" name="Google Shape;93;p18"/>
          <p:cNvSpPr/>
          <p:nvPr/>
        </p:nvSpPr>
        <p:spPr>
          <a:xfrm>
            <a:off x="2409250" y="2285400"/>
            <a:ext cx="526800" cy="572700"/>
          </a:xfrm>
          <a:prstGeom prst="homePlate">
            <a:avLst>
              <a:gd fmla="val 6170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Use Case Model</a:t>
            </a:r>
            <a:endParaRPr b="1"/>
          </a:p>
        </p:txBody>
      </p:sp>
      <p:sp>
        <p:nvSpPr>
          <p:cNvPr id="99" name="Google Shape;99;p19"/>
          <p:cNvSpPr/>
          <p:nvPr/>
        </p:nvSpPr>
        <p:spPr>
          <a:xfrm>
            <a:off x="6275275" y="1587250"/>
            <a:ext cx="1770600" cy="414600"/>
          </a:xfrm>
          <a:prstGeom prst="roundRect">
            <a:avLst>
              <a:gd fmla="val 4655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Enroll In</a:t>
            </a:r>
            <a:r>
              <a:rPr b="1" lang="en">
                <a:latin typeface="Proxima Nova"/>
                <a:ea typeface="Proxima Nova"/>
                <a:cs typeface="Proxima Nova"/>
                <a:sym typeface="Proxima Nova"/>
              </a:rPr>
              <a:t> Courses</a:t>
            </a:r>
            <a:endParaRPr b="1">
              <a:latin typeface="Proxima Nova"/>
              <a:ea typeface="Proxima Nova"/>
              <a:cs typeface="Proxima Nova"/>
              <a:sym typeface="Proxima Nova"/>
            </a:endParaRPr>
          </a:p>
        </p:txBody>
      </p:sp>
      <p:sp>
        <p:nvSpPr>
          <p:cNvPr id="100" name="Google Shape;100;p19"/>
          <p:cNvSpPr/>
          <p:nvPr/>
        </p:nvSpPr>
        <p:spPr>
          <a:xfrm>
            <a:off x="6275275" y="2292900"/>
            <a:ext cx="1770600" cy="414600"/>
          </a:xfrm>
          <a:prstGeom prst="roundRect">
            <a:avLst>
              <a:gd fmla="val 4655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Register As Tutor</a:t>
            </a:r>
            <a:endParaRPr b="1">
              <a:latin typeface="Proxima Nova"/>
              <a:ea typeface="Proxima Nova"/>
              <a:cs typeface="Proxima Nova"/>
              <a:sym typeface="Proxima Nova"/>
            </a:endParaRPr>
          </a:p>
        </p:txBody>
      </p:sp>
      <p:sp>
        <p:nvSpPr>
          <p:cNvPr id="101" name="Google Shape;101;p19"/>
          <p:cNvSpPr/>
          <p:nvPr/>
        </p:nvSpPr>
        <p:spPr>
          <a:xfrm>
            <a:off x="6184525" y="2998550"/>
            <a:ext cx="1952100" cy="414600"/>
          </a:xfrm>
          <a:prstGeom prst="roundRect">
            <a:avLst>
              <a:gd fmla="val 4655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Edit Profile Details</a:t>
            </a:r>
            <a:endParaRPr b="1">
              <a:latin typeface="Proxima Nova"/>
              <a:ea typeface="Proxima Nova"/>
              <a:cs typeface="Proxima Nova"/>
              <a:sym typeface="Proxima Nova"/>
            </a:endParaRPr>
          </a:p>
        </p:txBody>
      </p:sp>
      <p:sp>
        <p:nvSpPr>
          <p:cNvPr id="102" name="Google Shape;102;p19"/>
          <p:cNvSpPr/>
          <p:nvPr/>
        </p:nvSpPr>
        <p:spPr>
          <a:xfrm>
            <a:off x="6403075" y="3775325"/>
            <a:ext cx="1515000" cy="414600"/>
          </a:xfrm>
          <a:prstGeom prst="roundRect">
            <a:avLst>
              <a:gd fmla="val 4655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Log Out</a:t>
            </a:r>
            <a:endParaRPr b="1">
              <a:latin typeface="Proxima Nova"/>
              <a:ea typeface="Proxima Nova"/>
              <a:cs typeface="Proxima Nova"/>
              <a:sym typeface="Proxima Nova"/>
            </a:endParaRPr>
          </a:p>
        </p:txBody>
      </p:sp>
      <p:grpSp>
        <p:nvGrpSpPr>
          <p:cNvPr id="103" name="Google Shape;103;p19"/>
          <p:cNvGrpSpPr/>
          <p:nvPr/>
        </p:nvGrpSpPr>
        <p:grpSpPr>
          <a:xfrm>
            <a:off x="888050" y="1921950"/>
            <a:ext cx="1227000" cy="1820675"/>
            <a:chOff x="888050" y="1921950"/>
            <a:chExt cx="1227000" cy="1820675"/>
          </a:xfrm>
        </p:grpSpPr>
        <p:sp>
          <p:nvSpPr>
            <p:cNvPr id="104" name="Google Shape;104;p19"/>
            <p:cNvSpPr/>
            <p:nvPr/>
          </p:nvSpPr>
          <p:spPr>
            <a:xfrm>
              <a:off x="888050" y="2344625"/>
              <a:ext cx="1227000" cy="139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USER</a:t>
              </a:r>
              <a:endParaRPr b="1">
                <a:latin typeface="Proxima Nova"/>
                <a:ea typeface="Proxima Nova"/>
                <a:cs typeface="Proxima Nova"/>
                <a:sym typeface="Proxima Nova"/>
              </a:endParaRPr>
            </a:p>
          </p:txBody>
        </p:sp>
        <p:sp>
          <p:nvSpPr>
            <p:cNvPr id="105" name="Google Shape;105;p19"/>
            <p:cNvSpPr/>
            <p:nvPr/>
          </p:nvSpPr>
          <p:spPr>
            <a:xfrm>
              <a:off x="1176650" y="1921950"/>
              <a:ext cx="649800" cy="6498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grpSp>
      <p:cxnSp>
        <p:nvCxnSpPr>
          <p:cNvPr id="106" name="Google Shape;106;p19"/>
          <p:cNvCxnSpPr>
            <a:stCxn id="104" idx="6"/>
          </p:cNvCxnSpPr>
          <p:nvPr/>
        </p:nvCxnSpPr>
        <p:spPr>
          <a:xfrm>
            <a:off x="2115050" y="3043625"/>
            <a:ext cx="600" cy="600"/>
          </a:xfrm>
          <a:prstGeom prst="curvedConnector2">
            <a:avLst/>
          </a:prstGeom>
          <a:noFill/>
          <a:ln cap="flat" cmpd="sng" w="9525">
            <a:solidFill>
              <a:schemeClr val="dk2"/>
            </a:solidFill>
            <a:prstDash val="solid"/>
            <a:round/>
            <a:headEnd len="med" w="med" type="none"/>
            <a:tailEnd len="med" w="med" type="none"/>
          </a:ln>
        </p:spPr>
      </p:cxnSp>
      <p:cxnSp>
        <p:nvCxnSpPr>
          <p:cNvPr id="107" name="Google Shape;107;p19"/>
          <p:cNvCxnSpPr>
            <a:stCxn id="104" idx="6"/>
            <a:endCxn id="108" idx="1"/>
          </p:cNvCxnSpPr>
          <p:nvPr/>
        </p:nvCxnSpPr>
        <p:spPr>
          <a:xfrm flipH="1" rot="10800000">
            <a:off x="2115050" y="1088825"/>
            <a:ext cx="4160100" cy="1954800"/>
          </a:xfrm>
          <a:prstGeom prst="straightConnector1">
            <a:avLst/>
          </a:prstGeom>
          <a:noFill/>
          <a:ln cap="flat" cmpd="sng" w="19050">
            <a:solidFill>
              <a:schemeClr val="dk2"/>
            </a:solidFill>
            <a:prstDash val="lgDash"/>
            <a:round/>
            <a:headEnd len="med" w="med" type="none"/>
            <a:tailEnd len="med" w="med" type="triangle"/>
          </a:ln>
        </p:spPr>
      </p:cxnSp>
      <p:cxnSp>
        <p:nvCxnSpPr>
          <p:cNvPr id="109" name="Google Shape;109;p19"/>
          <p:cNvCxnSpPr>
            <a:stCxn id="104" idx="6"/>
            <a:endCxn id="100" idx="1"/>
          </p:cNvCxnSpPr>
          <p:nvPr/>
        </p:nvCxnSpPr>
        <p:spPr>
          <a:xfrm flipH="1" rot="10800000">
            <a:off x="2115050" y="2500325"/>
            <a:ext cx="4160100" cy="543300"/>
          </a:xfrm>
          <a:prstGeom prst="straightConnector1">
            <a:avLst/>
          </a:prstGeom>
          <a:noFill/>
          <a:ln cap="flat" cmpd="sng" w="19050">
            <a:solidFill>
              <a:schemeClr val="dk2"/>
            </a:solidFill>
            <a:prstDash val="lgDash"/>
            <a:round/>
            <a:headEnd len="med" w="med" type="none"/>
            <a:tailEnd len="med" w="med" type="triangle"/>
          </a:ln>
        </p:spPr>
      </p:cxnSp>
      <p:cxnSp>
        <p:nvCxnSpPr>
          <p:cNvPr id="110" name="Google Shape;110;p19"/>
          <p:cNvCxnSpPr>
            <a:stCxn id="104" idx="6"/>
            <a:endCxn id="101" idx="1"/>
          </p:cNvCxnSpPr>
          <p:nvPr/>
        </p:nvCxnSpPr>
        <p:spPr>
          <a:xfrm>
            <a:off x="2115050" y="3043625"/>
            <a:ext cx="4069500" cy="162300"/>
          </a:xfrm>
          <a:prstGeom prst="straightConnector1">
            <a:avLst/>
          </a:prstGeom>
          <a:noFill/>
          <a:ln cap="flat" cmpd="sng" w="19050">
            <a:solidFill>
              <a:schemeClr val="dk2"/>
            </a:solidFill>
            <a:prstDash val="lgDash"/>
            <a:round/>
            <a:headEnd len="med" w="med" type="none"/>
            <a:tailEnd len="med" w="med" type="triangle"/>
          </a:ln>
        </p:spPr>
      </p:cxnSp>
      <p:cxnSp>
        <p:nvCxnSpPr>
          <p:cNvPr id="111" name="Google Shape;111;p19"/>
          <p:cNvCxnSpPr>
            <a:stCxn id="104" idx="6"/>
            <a:endCxn id="99" idx="1"/>
          </p:cNvCxnSpPr>
          <p:nvPr/>
        </p:nvCxnSpPr>
        <p:spPr>
          <a:xfrm flipH="1" rot="10800000">
            <a:off x="2115050" y="1794425"/>
            <a:ext cx="4160100" cy="1249200"/>
          </a:xfrm>
          <a:prstGeom prst="straightConnector1">
            <a:avLst/>
          </a:prstGeom>
          <a:noFill/>
          <a:ln cap="flat" cmpd="sng" w="19050">
            <a:solidFill>
              <a:schemeClr val="dk2"/>
            </a:solidFill>
            <a:prstDash val="lgDash"/>
            <a:round/>
            <a:headEnd len="med" w="med" type="none"/>
            <a:tailEnd len="med" w="med" type="triangle"/>
          </a:ln>
        </p:spPr>
      </p:cxnSp>
      <p:cxnSp>
        <p:nvCxnSpPr>
          <p:cNvPr id="112" name="Google Shape;112;p19"/>
          <p:cNvCxnSpPr>
            <a:stCxn id="104" idx="6"/>
            <a:endCxn id="102" idx="1"/>
          </p:cNvCxnSpPr>
          <p:nvPr/>
        </p:nvCxnSpPr>
        <p:spPr>
          <a:xfrm>
            <a:off x="2115050" y="3043625"/>
            <a:ext cx="4287900" cy="939000"/>
          </a:xfrm>
          <a:prstGeom prst="straightConnector1">
            <a:avLst/>
          </a:prstGeom>
          <a:noFill/>
          <a:ln cap="flat" cmpd="sng" w="19050">
            <a:solidFill>
              <a:schemeClr val="dk2"/>
            </a:solidFill>
            <a:prstDash val="lgDash"/>
            <a:round/>
            <a:headEnd len="med" w="med" type="none"/>
            <a:tailEnd len="med" w="med" type="triangle"/>
          </a:ln>
        </p:spPr>
      </p:cxnSp>
      <p:sp>
        <p:nvSpPr>
          <p:cNvPr id="108" name="Google Shape;108;p19"/>
          <p:cNvSpPr/>
          <p:nvPr/>
        </p:nvSpPr>
        <p:spPr>
          <a:xfrm>
            <a:off x="6275275" y="881600"/>
            <a:ext cx="1770600" cy="414600"/>
          </a:xfrm>
          <a:prstGeom prst="roundRect">
            <a:avLst>
              <a:gd fmla="val 4655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Log In</a:t>
            </a:r>
            <a:endParaRPr b="1">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Use Case Model</a:t>
            </a:r>
            <a:endParaRPr b="1"/>
          </a:p>
        </p:txBody>
      </p:sp>
      <p:sp>
        <p:nvSpPr>
          <p:cNvPr id="118" name="Google Shape;118;p20"/>
          <p:cNvSpPr/>
          <p:nvPr/>
        </p:nvSpPr>
        <p:spPr>
          <a:xfrm>
            <a:off x="4930550" y="875225"/>
            <a:ext cx="1770600" cy="414600"/>
          </a:xfrm>
          <a:prstGeom prst="roundRect">
            <a:avLst>
              <a:gd fmla="val 4655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Add Courses</a:t>
            </a:r>
            <a:endParaRPr b="1">
              <a:latin typeface="Proxima Nova"/>
              <a:ea typeface="Proxima Nova"/>
              <a:cs typeface="Proxima Nova"/>
              <a:sym typeface="Proxima Nova"/>
            </a:endParaRPr>
          </a:p>
        </p:txBody>
      </p:sp>
      <p:sp>
        <p:nvSpPr>
          <p:cNvPr id="119" name="Google Shape;119;p20"/>
          <p:cNvSpPr/>
          <p:nvPr/>
        </p:nvSpPr>
        <p:spPr>
          <a:xfrm>
            <a:off x="5703825" y="1400225"/>
            <a:ext cx="1770600" cy="414600"/>
          </a:xfrm>
          <a:prstGeom prst="roundRect">
            <a:avLst>
              <a:gd fmla="val 4655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Remove </a:t>
            </a:r>
            <a:r>
              <a:rPr b="1" lang="en">
                <a:latin typeface="Proxima Nova"/>
                <a:ea typeface="Proxima Nova"/>
                <a:cs typeface="Proxima Nova"/>
                <a:sym typeface="Proxima Nova"/>
              </a:rPr>
              <a:t>Courses</a:t>
            </a:r>
            <a:endParaRPr b="1">
              <a:latin typeface="Proxima Nova"/>
              <a:ea typeface="Proxima Nova"/>
              <a:cs typeface="Proxima Nova"/>
              <a:sym typeface="Proxima Nova"/>
            </a:endParaRPr>
          </a:p>
        </p:txBody>
      </p:sp>
      <p:sp>
        <p:nvSpPr>
          <p:cNvPr id="120" name="Google Shape;120;p20"/>
          <p:cNvSpPr/>
          <p:nvPr/>
        </p:nvSpPr>
        <p:spPr>
          <a:xfrm>
            <a:off x="6117325" y="1990025"/>
            <a:ext cx="1952100" cy="414600"/>
          </a:xfrm>
          <a:prstGeom prst="roundRect">
            <a:avLst>
              <a:gd fmla="val 4655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View Tutors Details</a:t>
            </a:r>
            <a:endParaRPr b="1">
              <a:latin typeface="Proxima Nova"/>
              <a:ea typeface="Proxima Nova"/>
              <a:cs typeface="Proxima Nova"/>
              <a:sym typeface="Proxima Nova"/>
            </a:endParaRPr>
          </a:p>
        </p:txBody>
      </p:sp>
      <p:sp>
        <p:nvSpPr>
          <p:cNvPr id="121" name="Google Shape;121;p20"/>
          <p:cNvSpPr/>
          <p:nvPr/>
        </p:nvSpPr>
        <p:spPr>
          <a:xfrm>
            <a:off x="6212625" y="3014225"/>
            <a:ext cx="1515000" cy="414600"/>
          </a:xfrm>
          <a:prstGeom prst="roundRect">
            <a:avLst>
              <a:gd fmla="val 4655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Remove Tutor</a:t>
            </a:r>
            <a:endParaRPr b="1">
              <a:latin typeface="Proxima Nova"/>
              <a:ea typeface="Proxima Nova"/>
              <a:cs typeface="Proxima Nova"/>
              <a:sym typeface="Proxima Nova"/>
            </a:endParaRPr>
          </a:p>
        </p:txBody>
      </p:sp>
      <p:sp>
        <p:nvSpPr>
          <p:cNvPr id="122" name="Google Shape;122;p20"/>
          <p:cNvSpPr/>
          <p:nvPr/>
        </p:nvSpPr>
        <p:spPr>
          <a:xfrm>
            <a:off x="6477025" y="2502125"/>
            <a:ext cx="1770600" cy="414600"/>
          </a:xfrm>
          <a:prstGeom prst="roundRect">
            <a:avLst>
              <a:gd fmla="val 4655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Edit Tutor Details</a:t>
            </a:r>
            <a:endParaRPr b="1">
              <a:latin typeface="Proxima Nova"/>
              <a:ea typeface="Proxima Nova"/>
              <a:cs typeface="Proxima Nova"/>
              <a:sym typeface="Proxima Nova"/>
            </a:endParaRPr>
          </a:p>
        </p:txBody>
      </p:sp>
      <p:sp>
        <p:nvSpPr>
          <p:cNvPr id="123" name="Google Shape;123;p20"/>
          <p:cNvSpPr/>
          <p:nvPr/>
        </p:nvSpPr>
        <p:spPr>
          <a:xfrm>
            <a:off x="5288100" y="3526325"/>
            <a:ext cx="1952100" cy="649800"/>
          </a:xfrm>
          <a:prstGeom prst="roundRect">
            <a:avLst>
              <a:gd fmla="val 4655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Can Do All Things a User Can</a:t>
            </a:r>
            <a:endParaRPr b="1">
              <a:latin typeface="Proxima Nova"/>
              <a:ea typeface="Proxima Nova"/>
              <a:cs typeface="Proxima Nova"/>
              <a:sym typeface="Proxima Nova"/>
            </a:endParaRPr>
          </a:p>
        </p:txBody>
      </p:sp>
      <p:sp>
        <p:nvSpPr>
          <p:cNvPr id="124" name="Google Shape;124;p20"/>
          <p:cNvSpPr/>
          <p:nvPr/>
        </p:nvSpPr>
        <p:spPr>
          <a:xfrm>
            <a:off x="4363625" y="4240425"/>
            <a:ext cx="1515000" cy="414600"/>
          </a:xfrm>
          <a:prstGeom prst="roundRect">
            <a:avLst>
              <a:gd fmla="val 4655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Log Out</a:t>
            </a:r>
            <a:endParaRPr b="1">
              <a:latin typeface="Proxima Nova"/>
              <a:ea typeface="Proxima Nova"/>
              <a:cs typeface="Proxima Nova"/>
              <a:sym typeface="Proxima Nova"/>
            </a:endParaRPr>
          </a:p>
        </p:txBody>
      </p:sp>
      <p:grpSp>
        <p:nvGrpSpPr>
          <p:cNvPr id="125" name="Google Shape;125;p20"/>
          <p:cNvGrpSpPr/>
          <p:nvPr/>
        </p:nvGrpSpPr>
        <p:grpSpPr>
          <a:xfrm>
            <a:off x="888050" y="1921950"/>
            <a:ext cx="1227000" cy="1820675"/>
            <a:chOff x="888050" y="1921950"/>
            <a:chExt cx="1227000" cy="1820675"/>
          </a:xfrm>
        </p:grpSpPr>
        <p:sp>
          <p:nvSpPr>
            <p:cNvPr id="126" name="Google Shape;126;p20"/>
            <p:cNvSpPr/>
            <p:nvPr/>
          </p:nvSpPr>
          <p:spPr>
            <a:xfrm>
              <a:off x="888050" y="2344625"/>
              <a:ext cx="1227000" cy="139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ADMIN</a:t>
              </a:r>
              <a:endParaRPr b="1">
                <a:latin typeface="Proxima Nova"/>
                <a:ea typeface="Proxima Nova"/>
                <a:cs typeface="Proxima Nova"/>
                <a:sym typeface="Proxima Nova"/>
              </a:endParaRPr>
            </a:p>
          </p:txBody>
        </p:sp>
        <p:sp>
          <p:nvSpPr>
            <p:cNvPr id="127" name="Google Shape;127;p20"/>
            <p:cNvSpPr/>
            <p:nvPr/>
          </p:nvSpPr>
          <p:spPr>
            <a:xfrm>
              <a:off x="1176650" y="1921950"/>
              <a:ext cx="649800" cy="6498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grpSp>
      <p:cxnSp>
        <p:nvCxnSpPr>
          <p:cNvPr id="128" name="Google Shape;128;p20"/>
          <p:cNvCxnSpPr>
            <a:stCxn id="126" idx="6"/>
          </p:cNvCxnSpPr>
          <p:nvPr/>
        </p:nvCxnSpPr>
        <p:spPr>
          <a:xfrm>
            <a:off x="2115050" y="3043625"/>
            <a:ext cx="600" cy="600"/>
          </a:xfrm>
          <a:prstGeom prst="curvedConnector2">
            <a:avLst/>
          </a:prstGeom>
          <a:noFill/>
          <a:ln cap="flat" cmpd="sng" w="9525">
            <a:solidFill>
              <a:schemeClr val="dk2"/>
            </a:solidFill>
            <a:prstDash val="solid"/>
            <a:round/>
            <a:headEnd len="med" w="med" type="none"/>
            <a:tailEnd len="med" w="med" type="none"/>
          </a:ln>
        </p:spPr>
      </p:cxnSp>
      <p:cxnSp>
        <p:nvCxnSpPr>
          <p:cNvPr id="129" name="Google Shape;129;p20"/>
          <p:cNvCxnSpPr>
            <a:stCxn id="126" idx="6"/>
            <a:endCxn id="130" idx="1"/>
          </p:cNvCxnSpPr>
          <p:nvPr/>
        </p:nvCxnSpPr>
        <p:spPr>
          <a:xfrm flipH="1" rot="10800000">
            <a:off x="2115050" y="557525"/>
            <a:ext cx="2327100" cy="2486100"/>
          </a:xfrm>
          <a:prstGeom prst="straightConnector1">
            <a:avLst/>
          </a:prstGeom>
          <a:noFill/>
          <a:ln cap="flat" cmpd="sng" w="19050">
            <a:solidFill>
              <a:schemeClr val="dk2"/>
            </a:solidFill>
            <a:prstDash val="lgDash"/>
            <a:round/>
            <a:headEnd len="med" w="med" type="none"/>
            <a:tailEnd len="med" w="med" type="triangle"/>
          </a:ln>
        </p:spPr>
      </p:cxnSp>
      <p:cxnSp>
        <p:nvCxnSpPr>
          <p:cNvPr id="131" name="Google Shape;131;p20"/>
          <p:cNvCxnSpPr>
            <a:stCxn id="126" idx="6"/>
            <a:endCxn id="119" idx="1"/>
          </p:cNvCxnSpPr>
          <p:nvPr/>
        </p:nvCxnSpPr>
        <p:spPr>
          <a:xfrm flipH="1" rot="10800000">
            <a:off x="2115050" y="1607525"/>
            <a:ext cx="3588900" cy="1436100"/>
          </a:xfrm>
          <a:prstGeom prst="straightConnector1">
            <a:avLst/>
          </a:prstGeom>
          <a:noFill/>
          <a:ln cap="flat" cmpd="sng" w="19050">
            <a:solidFill>
              <a:schemeClr val="dk2"/>
            </a:solidFill>
            <a:prstDash val="lgDash"/>
            <a:round/>
            <a:headEnd len="med" w="med" type="none"/>
            <a:tailEnd len="med" w="med" type="triangle"/>
          </a:ln>
        </p:spPr>
      </p:cxnSp>
      <p:cxnSp>
        <p:nvCxnSpPr>
          <p:cNvPr id="132" name="Google Shape;132;p20"/>
          <p:cNvCxnSpPr>
            <a:stCxn id="126" idx="6"/>
            <a:endCxn id="120" idx="1"/>
          </p:cNvCxnSpPr>
          <p:nvPr/>
        </p:nvCxnSpPr>
        <p:spPr>
          <a:xfrm flipH="1" rot="10800000">
            <a:off x="2115050" y="2197325"/>
            <a:ext cx="4002300" cy="846300"/>
          </a:xfrm>
          <a:prstGeom prst="straightConnector1">
            <a:avLst/>
          </a:prstGeom>
          <a:noFill/>
          <a:ln cap="flat" cmpd="sng" w="19050">
            <a:solidFill>
              <a:schemeClr val="dk2"/>
            </a:solidFill>
            <a:prstDash val="lgDash"/>
            <a:round/>
            <a:headEnd len="med" w="med" type="none"/>
            <a:tailEnd len="med" w="med" type="triangle"/>
          </a:ln>
        </p:spPr>
      </p:cxnSp>
      <p:cxnSp>
        <p:nvCxnSpPr>
          <p:cNvPr id="133" name="Google Shape;133;p20"/>
          <p:cNvCxnSpPr>
            <a:stCxn id="126" idx="6"/>
            <a:endCxn id="122" idx="1"/>
          </p:cNvCxnSpPr>
          <p:nvPr/>
        </p:nvCxnSpPr>
        <p:spPr>
          <a:xfrm flipH="1" rot="10800000">
            <a:off x="2115050" y="2709425"/>
            <a:ext cx="4362000" cy="334200"/>
          </a:xfrm>
          <a:prstGeom prst="straightConnector1">
            <a:avLst/>
          </a:prstGeom>
          <a:noFill/>
          <a:ln cap="flat" cmpd="sng" w="19050">
            <a:solidFill>
              <a:schemeClr val="dk2"/>
            </a:solidFill>
            <a:prstDash val="lgDash"/>
            <a:round/>
            <a:headEnd len="med" w="med" type="none"/>
            <a:tailEnd len="med" w="med" type="triangle"/>
          </a:ln>
        </p:spPr>
      </p:cxnSp>
      <p:cxnSp>
        <p:nvCxnSpPr>
          <p:cNvPr id="134" name="Google Shape;134;p20"/>
          <p:cNvCxnSpPr>
            <a:stCxn id="126" idx="6"/>
            <a:endCxn id="118" idx="1"/>
          </p:cNvCxnSpPr>
          <p:nvPr/>
        </p:nvCxnSpPr>
        <p:spPr>
          <a:xfrm flipH="1" rot="10800000">
            <a:off x="2115050" y="1082525"/>
            <a:ext cx="2815500" cy="1961100"/>
          </a:xfrm>
          <a:prstGeom prst="straightConnector1">
            <a:avLst/>
          </a:prstGeom>
          <a:noFill/>
          <a:ln cap="flat" cmpd="sng" w="19050">
            <a:solidFill>
              <a:schemeClr val="dk2"/>
            </a:solidFill>
            <a:prstDash val="lgDash"/>
            <a:round/>
            <a:headEnd len="med" w="med" type="none"/>
            <a:tailEnd len="med" w="med" type="triangle"/>
          </a:ln>
        </p:spPr>
      </p:cxnSp>
      <p:cxnSp>
        <p:nvCxnSpPr>
          <p:cNvPr id="135" name="Google Shape;135;p20"/>
          <p:cNvCxnSpPr>
            <a:stCxn id="126" idx="6"/>
            <a:endCxn id="121" idx="1"/>
          </p:cNvCxnSpPr>
          <p:nvPr/>
        </p:nvCxnSpPr>
        <p:spPr>
          <a:xfrm>
            <a:off x="2115050" y="3043625"/>
            <a:ext cx="4097700" cy="177900"/>
          </a:xfrm>
          <a:prstGeom prst="straightConnector1">
            <a:avLst/>
          </a:prstGeom>
          <a:noFill/>
          <a:ln cap="flat" cmpd="sng" w="19050">
            <a:solidFill>
              <a:schemeClr val="dk2"/>
            </a:solidFill>
            <a:prstDash val="lgDash"/>
            <a:round/>
            <a:headEnd len="med" w="med" type="none"/>
            <a:tailEnd len="med" w="med" type="triangle"/>
          </a:ln>
        </p:spPr>
      </p:cxnSp>
      <p:cxnSp>
        <p:nvCxnSpPr>
          <p:cNvPr id="136" name="Google Shape;136;p20"/>
          <p:cNvCxnSpPr>
            <a:stCxn id="126" idx="6"/>
            <a:endCxn id="123" idx="1"/>
          </p:cNvCxnSpPr>
          <p:nvPr/>
        </p:nvCxnSpPr>
        <p:spPr>
          <a:xfrm>
            <a:off x="2115050" y="3043625"/>
            <a:ext cx="3173100" cy="807600"/>
          </a:xfrm>
          <a:prstGeom prst="straightConnector1">
            <a:avLst/>
          </a:prstGeom>
          <a:noFill/>
          <a:ln cap="flat" cmpd="sng" w="19050">
            <a:solidFill>
              <a:schemeClr val="dk2"/>
            </a:solidFill>
            <a:prstDash val="lgDash"/>
            <a:round/>
            <a:headEnd len="med" w="med" type="none"/>
            <a:tailEnd len="med" w="med" type="triangle"/>
          </a:ln>
        </p:spPr>
      </p:cxnSp>
      <p:cxnSp>
        <p:nvCxnSpPr>
          <p:cNvPr id="137" name="Google Shape;137;p20"/>
          <p:cNvCxnSpPr>
            <a:stCxn id="126" idx="6"/>
            <a:endCxn id="124" idx="1"/>
          </p:cNvCxnSpPr>
          <p:nvPr/>
        </p:nvCxnSpPr>
        <p:spPr>
          <a:xfrm>
            <a:off x="2115050" y="3043625"/>
            <a:ext cx="2248500" cy="1404000"/>
          </a:xfrm>
          <a:prstGeom prst="straightConnector1">
            <a:avLst/>
          </a:prstGeom>
          <a:noFill/>
          <a:ln cap="flat" cmpd="sng" w="19050">
            <a:solidFill>
              <a:schemeClr val="dk2"/>
            </a:solidFill>
            <a:prstDash val="lgDash"/>
            <a:round/>
            <a:headEnd len="med" w="med" type="none"/>
            <a:tailEnd len="med" w="med" type="triangle"/>
          </a:ln>
        </p:spPr>
      </p:cxnSp>
      <p:sp>
        <p:nvSpPr>
          <p:cNvPr id="130" name="Google Shape;130;p20"/>
          <p:cNvSpPr/>
          <p:nvPr/>
        </p:nvSpPr>
        <p:spPr>
          <a:xfrm>
            <a:off x="4442150" y="350225"/>
            <a:ext cx="1770600" cy="414600"/>
          </a:xfrm>
          <a:prstGeom prst="roundRect">
            <a:avLst>
              <a:gd fmla="val 4655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Log In</a:t>
            </a:r>
            <a:endParaRPr b="1">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UI Implementation</a:t>
            </a:r>
            <a:endParaRPr b="1"/>
          </a:p>
          <a:p>
            <a:pPr indent="0" lvl="0" marL="0" rtl="0" algn="l">
              <a:spcBef>
                <a:spcPts val="0"/>
              </a:spcBef>
              <a:spcAft>
                <a:spcPts val="0"/>
              </a:spcAft>
              <a:buNone/>
            </a:pPr>
            <a:r>
              <a:t/>
            </a:r>
            <a:endParaRPr/>
          </a:p>
        </p:txBody>
      </p:sp>
      <p:sp>
        <p:nvSpPr>
          <p:cNvPr id="143" name="Google Shape;14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User Registration</a:t>
            </a:r>
            <a:endParaRPr/>
          </a:p>
        </p:txBody>
      </p:sp>
      <p:pic>
        <p:nvPicPr>
          <p:cNvPr id="144" name="Google Shape;144;p21"/>
          <p:cNvPicPr preferRelativeResize="0"/>
          <p:nvPr/>
        </p:nvPicPr>
        <p:blipFill>
          <a:blip r:embed="rId3">
            <a:alphaModFix/>
          </a:blip>
          <a:stretch>
            <a:fillRect/>
          </a:stretch>
        </p:blipFill>
        <p:spPr>
          <a:xfrm>
            <a:off x="2742250" y="1152475"/>
            <a:ext cx="6090051" cy="341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